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DB"/>
    <a:srgbClr val="E5765D"/>
    <a:srgbClr val="B4D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aterre.fr/dossiers/comment-ca-marche-lenergie-eolienne/le-fonctionnement-de-lenergie-eolienne" TargetMode="External"/><Relationship Id="rId2" Type="http://schemas.openxmlformats.org/officeDocument/2006/relationships/hyperlink" Target="https://www.youtube.com/watch?v=zqc1GfOn1a8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D2750-C528-46B6-9D4E-E4343059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320" y="310393"/>
            <a:ext cx="5763236" cy="855679"/>
          </a:xfrm>
        </p:spPr>
        <p:txBody>
          <a:bodyPr>
            <a:noAutofit/>
          </a:bodyPr>
          <a:lstStyle/>
          <a:p>
            <a:r>
              <a:rPr lang="fr-FR" sz="6000" dirty="0">
                <a:solidFill>
                  <a:srgbClr val="002060"/>
                </a:solidFill>
              </a:rPr>
              <a:t>LES EOLIENNES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F82200-289C-4E38-8D1B-ABCF42BEF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1118" y="2129324"/>
            <a:ext cx="2038525" cy="259935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Par l’atelier scientifique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5ème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Mathis GIRAUD,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Malik JEANPIERRE,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Lény DANZE,</a:t>
            </a:r>
          </a:p>
          <a:p>
            <a:pPr algn="ctr"/>
            <a:r>
              <a:rPr lang="fr-FR" dirty="0" err="1">
                <a:solidFill>
                  <a:schemeClr val="bg1"/>
                </a:solidFill>
              </a:rPr>
              <a:t>Esteban</a:t>
            </a:r>
            <a:r>
              <a:rPr lang="fr-FR" dirty="0">
                <a:solidFill>
                  <a:schemeClr val="bg1"/>
                </a:solidFill>
              </a:rPr>
              <a:t> Pottier,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Et Timéo Martin</a:t>
            </a:r>
          </a:p>
        </p:txBody>
      </p:sp>
      <p:pic>
        <p:nvPicPr>
          <p:cNvPr id="17" name="Espace réservé du contenu 16">
            <a:extLst>
              <a:ext uri="{FF2B5EF4-FFF2-40B4-BE49-F238E27FC236}">
                <a16:creationId xmlns:a16="http://schemas.microsoft.com/office/drawing/2014/main" id="{19CD305F-795B-48E7-8A3B-3AF2239769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8701" y="1276364"/>
            <a:ext cx="8925710" cy="4693196"/>
          </a:xfrm>
        </p:spPr>
      </p:pic>
    </p:spTree>
    <p:extLst>
      <p:ext uri="{BB962C8B-B14F-4D97-AF65-F5344CB8AC3E}">
        <p14:creationId xmlns:p14="http://schemas.microsoft.com/office/powerpoint/2010/main" val="2454647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BA9846E1-E9F7-45F9-9986-AD0CA197A0CD}"/>
              </a:ext>
            </a:extLst>
          </p:cNvPr>
          <p:cNvSpPr/>
          <p:nvPr/>
        </p:nvSpPr>
        <p:spPr>
          <a:xfrm>
            <a:off x="365874" y="2470394"/>
            <a:ext cx="3460336" cy="9586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Ellipse 3">
            <a:extLst>
              <a:ext uri="{FF2B5EF4-FFF2-40B4-BE49-F238E27FC236}">
                <a16:creationId xmlns:a16="http://schemas.microsoft.com/office/drawing/2014/main" id="{C6221ADF-15CA-497D-82A1-FE29EA42C2C1}"/>
              </a:ext>
            </a:extLst>
          </p:cNvPr>
          <p:cNvSpPr/>
          <p:nvPr/>
        </p:nvSpPr>
        <p:spPr>
          <a:xfrm>
            <a:off x="7185468" y="2470394"/>
            <a:ext cx="3460336" cy="9586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Ellipse 4">
            <a:extLst>
              <a:ext uri="{FF2B5EF4-FFF2-40B4-BE49-F238E27FC236}">
                <a16:creationId xmlns:a16="http://schemas.microsoft.com/office/drawing/2014/main" id="{09A495C1-62B3-4185-9E31-FFD9AA3F855D}"/>
              </a:ext>
            </a:extLst>
          </p:cNvPr>
          <p:cNvSpPr/>
          <p:nvPr/>
        </p:nvSpPr>
        <p:spPr>
          <a:xfrm>
            <a:off x="3888636" y="3650292"/>
            <a:ext cx="3460336" cy="9586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2F402BE7-ACF4-4CA0-AACD-B4DE64E60CE3}"/>
              </a:ext>
            </a:extLst>
          </p:cNvPr>
          <p:cNvSpPr txBox="1"/>
          <p:nvPr/>
        </p:nvSpPr>
        <p:spPr>
          <a:xfrm>
            <a:off x="1546191" y="2746865"/>
            <a:ext cx="2452557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Le mât</a:t>
            </a:r>
          </a:p>
        </p:txBody>
      </p:sp>
      <p:sp>
        <p:nvSpPr>
          <p:cNvPr id="6" name="ZoneTexte 8">
            <a:extLst>
              <a:ext uri="{FF2B5EF4-FFF2-40B4-BE49-F238E27FC236}">
                <a16:creationId xmlns:a16="http://schemas.microsoft.com/office/drawing/2014/main" id="{316D9B79-0B8F-439D-8906-2E4D6AC8F743}"/>
              </a:ext>
            </a:extLst>
          </p:cNvPr>
          <p:cNvSpPr txBox="1"/>
          <p:nvPr/>
        </p:nvSpPr>
        <p:spPr>
          <a:xfrm>
            <a:off x="8178383" y="2726362"/>
            <a:ext cx="1783675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Le bâton</a:t>
            </a:r>
          </a:p>
        </p:txBody>
      </p:sp>
      <p:sp>
        <p:nvSpPr>
          <p:cNvPr id="7" name="ZoneTexte 9">
            <a:extLst>
              <a:ext uri="{FF2B5EF4-FFF2-40B4-BE49-F238E27FC236}">
                <a16:creationId xmlns:a16="http://schemas.microsoft.com/office/drawing/2014/main" id="{93D6A1DA-030B-4BF2-A27C-2E19801C69CE}"/>
              </a:ext>
            </a:extLst>
          </p:cNvPr>
          <p:cNvSpPr txBox="1"/>
          <p:nvPr/>
        </p:nvSpPr>
        <p:spPr>
          <a:xfrm>
            <a:off x="4625895" y="3906260"/>
            <a:ext cx="2559584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Aucune idée</a:t>
            </a:r>
          </a:p>
        </p:txBody>
      </p:sp>
      <p:sp>
        <p:nvSpPr>
          <p:cNvPr id="8" name="ZoneTexte 10">
            <a:extLst>
              <a:ext uri="{FF2B5EF4-FFF2-40B4-BE49-F238E27FC236}">
                <a16:creationId xmlns:a16="http://schemas.microsoft.com/office/drawing/2014/main" id="{FC33F506-E053-49FE-B5A1-28FCA40A7B26}"/>
              </a:ext>
            </a:extLst>
          </p:cNvPr>
          <p:cNvSpPr txBox="1"/>
          <p:nvPr/>
        </p:nvSpPr>
        <p:spPr>
          <a:xfrm>
            <a:off x="588830" y="365659"/>
            <a:ext cx="11772283" cy="13027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1" compatLnSpc="1">
            <a:sp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870">
                <a:solidFill>
                  <a:srgbClr val="000000"/>
                </a:solidFill>
                <a:latin typeface="Lucida Handwriting" pitchFamily="66"/>
              </a:rPr>
              <a:t>Comment s’appelle le bâton qui sert à tenir l’éolienne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0FE068-17A4-4468-980E-1742511349C4}"/>
              </a:ext>
            </a:extLst>
          </p:cNvPr>
          <p:cNvSpPr/>
          <p:nvPr/>
        </p:nvSpPr>
        <p:spPr>
          <a:xfrm>
            <a:off x="3049061" y="3038165"/>
            <a:ext cx="6093870" cy="4466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8FEFE3-66B4-4A1F-9C96-7472BFA94C5F}"/>
              </a:ext>
            </a:extLst>
          </p:cNvPr>
          <p:cNvSpPr/>
          <p:nvPr/>
        </p:nvSpPr>
        <p:spPr>
          <a:xfrm>
            <a:off x="2782755" y="3484843"/>
            <a:ext cx="6974184" cy="178680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 dirty="0">
                <a:solidFill>
                  <a:srgbClr val="000000"/>
                </a:solidFill>
                <a:latin typeface="Calibri"/>
                <a:hlinkClick r:id="rId2"/>
              </a:rPr>
              <a:t>https://www.youtube.com/watch?v=zqc1GfOn1a8</a:t>
            </a:r>
            <a:endParaRPr lang="fr-FR" sz="2177" dirty="0">
              <a:solidFill>
                <a:srgbClr val="000000"/>
              </a:solidFill>
              <a:latin typeface="Calibri"/>
            </a:endParaRPr>
          </a:p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 dirty="0">
              <a:solidFill>
                <a:srgbClr val="000000"/>
              </a:solidFill>
              <a:latin typeface="Calibri"/>
            </a:endParaRPr>
          </a:p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 dirty="0">
                <a:solidFill>
                  <a:srgbClr val="000000"/>
                </a:solidFill>
                <a:latin typeface="Calibri"/>
                <a:hlinkClick r:id="rId3"/>
              </a:rPr>
              <a:t>https://www.materre.fr/dossiers/comment-ca-marche-lenergie-eolienne/le-fonctionnement-de-lenergie-eolienne</a:t>
            </a:r>
            <a:endParaRPr lang="fr-FR" sz="2177" dirty="0">
              <a:solidFill>
                <a:srgbClr val="000000"/>
              </a:solidFill>
              <a:latin typeface="Calibri"/>
            </a:endParaRPr>
          </a:p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0644A03-1524-46ED-AB98-4DCA0A23787D}"/>
              </a:ext>
            </a:extLst>
          </p:cNvPr>
          <p:cNvSpPr txBox="1"/>
          <p:nvPr/>
        </p:nvSpPr>
        <p:spPr>
          <a:xfrm>
            <a:off x="3460550" y="392410"/>
            <a:ext cx="5511568" cy="18983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610">
                <a:solidFill>
                  <a:srgbClr val="000000"/>
                </a:solidFill>
                <a:latin typeface="Lucida Handwriting" pitchFamily="66"/>
              </a:rPr>
              <a:t>Liens</a:t>
            </a:r>
          </a:p>
        </p:txBody>
      </p:sp>
      <p:cxnSp>
        <p:nvCxnSpPr>
          <p:cNvPr id="5" name="Connecteur droit avec flèche 5">
            <a:extLst>
              <a:ext uri="{FF2B5EF4-FFF2-40B4-BE49-F238E27FC236}">
                <a16:creationId xmlns:a16="http://schemas.microsoft.com/office/drawing/2014/main" id="{96C58587-243B-4F00-B138-6F3B57A62BC8}"/>
              </a:ext>
            </a:extLst>
          </p:cNvPr>
          <p:cNvCxnSpPr/>
          <p:nvPr/>
        </p:nvCxnSpPr>
        <p:spPr>
          <a:xfrm>
            <a:off x="6198501" y="2523908"/>
            <a:ext cx="0" cy="514257"/>
          </a:xfrm>
          <a:prstGeom prst="straightConnector1">
            <a:avLst/>
          </a:prstGeom>
          <a:noFill/>
          <a:ln w="6345" cap="flat">
            <a:solidFill>
              <a:srgbClr val="FF0000"/>
            </a:solidFill>
            <a:prstDash val="solid"/>
            <a:miter/>
            <a:tailEnd type="arrow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9AD27-EE5C-430D-9EA6-F1C7DDFCC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782282"/>
          </a:xfrm>
        </p:spPr>
        <p:txBody>
          <a:bodyPr>
            <a:noAutofit/>
          </a:bodyPr>
          <a:lstStyle/>
          <a:p>
            <a:r>
              <a:rPr lang="fr-FR" sz="50000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17000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CEAD5-E010-479C-AE35-8C009D85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46857"/>
            <a:ext cx="5934508" cy="1639886"/>
          </a:xfrm>
        </p:spPr>
        <p:txBody>
          <a:bodyPr/>
          <a:lstStyle/>
          <a:p>
            <a:r>
              <a:rPr lang="fr-FR" dirty="0"/>
              <a:t>La constitution d’une éolienne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38CD85-FCA8-4EB3-BC35-7A260F2FD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Voici la constitution d’une éolienne. </a:t>
            </a:r>
          </a:p>
          <a:p>
            <a:r>
              <a:rPr lang="fr-FR" dirty="0"/>
              <a:t>Elle est composée de:</a:t>
            </a:r>
          </a:p>
          <a:p>
            <a:r>
              <a:rPr lang="fr-FR" dirty="0"/>
              <a:t> -</a:t>
            </a:r>
            <a:r>
              <a:rPr lang="fr-FR" dirty="0">
                <a:solidFill>
                  <a:srgbClr val="FF0000"/>
                </a:solidFill>
              </a:rPr>
              <a:t>Pâle (en rouge)</a:t>
            </a:r>
          </a:p>
          <a:p>
            <a:r>
              <a:rPr lang="fr-FR" dirty="0"/>
              <a:t>-</a:t>
            </a:r>
            <a:r>
              <a:rPr lang="fr-FR" dirty="0">
                <a:solidFill>
                  <a:srgbClr val="B4D77F"/>
                </a:solidFill>
              </a:rPr>
              <a:t>Mat (en vert clair)</a:t>
            </a:r>
          </a:p>
          <a:p>
            <a:r>
              <a:rPr lang="fr-FR" dirty="0"/>
              <a:t>-système de régulation électrique (en blanc )</a:t>
            </a:r>
          </a:p>
          <a:p>
            <a:r>
              <a:rPr lang="fr-FR" dirty="0"/>
              <a:t>-</a:t>
            </a:r>
            <a:r>
              <a:rPr lang="fr-F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nacelle (en gris)</a:t>
            </a:r>
          </a:p>
          <a:p>
            <a:r>
              <a:rPr lang="fr-FR" dirty="0">
                <a:solidFill>
                  <a:srgbClr val="E5765D"/>
                </a:solidFill>
              </a:rPr>
              <a:t> -de fondations (en rose)</a:t>
            </a:r>
          </a:p>
          <a:p>
            <a:r>
              <a:rPr lang="fr-FR" dirty="0">
                <a:solidFill>
                  <a:srgbClr val="0091DB"/>
                </a:solidFill>
              </a:rPr>
              <a:t>-et d’un générateur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D3CDCF7D-D8FE-4B0B-B23E-71BCC6043F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73" r="1526"/>
          <a:stretch/>
        </p:blipFill>
        <p:spPr>
          <a:xfrm>
            <a:off x="7277351" y="1090568"/>
            <a:ext cx="4694681" cy="5020481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45110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853375-FD96-4E2B-973E-57378F989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fonction d’une éolienne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6A8DD5-D600-4082-99DC-662475D1F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6704" y="2949348"/>
            <a:ext cx="3856037" cy="1064165"/>
          </a:xfrm>
        </p:spPr>
        <p:txBody>
          <a:bodyPr/>
          <a:lstStyle/>
          <a:p>
            <a:r>
              <a:rPr lang="fr-FR" dirty="0"/>
              <a:t>Une éolienne sert à produire de l’énergie électrique grâce à l’énergie mécanique du vent.</a:t>
            </a:r>
          </a:p>
        </p:txBody>
      </p:sp>
      <p:pic>
        <p:nvPicPr>
          <p:cNvPr id="17" name="Espace réservé du contenu 16">
            <a:extLst>
              <a:ext uri="{FF2B5EF4-FFF2-40B4-BE49-F238E27FC236}">
                <a16:creationId xmlns:a16="http://schemas.microsoft.com/office/drawing/2014/main" id="{A7BC9005-C5F4-4019-99B7-7A11B91F1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4798" y="1627464"/>
            <a:ext cx="6179890" cy="3707934"/>
          </a:xfrm>
        </p:spPr>
      </p:pic>
    </p:spTree>
    <p:extLst>
      <p:ext uri="{BB962C8B-B14F-4D97-AF65-F5344CB8AC3E}">
        <p14:creationId xmlns:p14="http://schemas.microsoft.com/office/powerpoint/2010/main" val="268751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F0724-108F-4E24-9CA1-E538B816C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fonctionne une éolienne ?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3DFE6A-624E-4937-A58C-62DCEC20E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Les pales, qui en tournant, vont faire fonctionner le générateur . Il va ensuite envoyer l’électricité vers une centrale . </a:t>
            </a:r>
          </a:p>
          <a:p>
            <a:r>
              <a:rPr lang="fr-FR" dirty="0"/>
              <a:t>Le saviez-vous ? Les pales d’une éolienne peuvent faire entre 10 et 20 tours par minute!!!</a:t>
            </a:r>
          </a:p>
          <a:p>
            <a:r>
              <a:rPr lang="fr-FR" sz="5000" dirty="0"/>
              <a:t>                         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91994EC-68D0-4E94-808E-6530D1BD6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73" r="1526"/>
          <a:stretch/>
        </p:blipFill>
        <p:spPr>
          <a:xfrm>
            <a:off x="7675927" y="813733"/>
            <a:ext cx="4366515" cy="5273548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8348635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ADA080-EB28-4848-9528-530E3237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8774374" cy="1310950"/>
          </a:xfrm>
        </p:spPr>
        <p:txBody>
          <a:bodyPr/>
          <a:lstStyle/>
          <a:p>
            <a:r>
              <a:rPr lang="fr-FR" dirty="0"/>
              <a:t>Est-ce renouvelable?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E78D66-AFB3-4C2A-A425-8B16D677C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835479"/>
            <a:ext cx="6534515" cy="2955722"/>
          </a:xfrm>
        </p:spPr>
        <p:txBody>
          <a:bodyPr/>
          <a:lstStyle/>
          <a:p>
            <a:r>
              <a:rPr lang="fr-FR" dirty="0"/>
              <a:t>L’énergie éolienne est renouvelable car le vent est une ressource illimitée à l’échelle humaine.</a:t>
            </a:r>
          </a:p>
        </p:txBody>
      </p:sp>
    </p:spTree>
    <p:extLst>
      <p:ext uri="{BB962C8B-B14F-4D97-AF65-F5344CB8AC3E}">
        <p14:creationId xmlns:p14="http://schemas.microsoft.com/office/powerpoint/2010/main" val="392065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B6E3E0D-A8ED-46A6-8759-9DD19F2F78C3}"/>
              </a:ext>
            </a:extLst>
          </p:cNvPr>
          <p:cNvSpPr txBox="1"/>
          <p:nvPr/>
        </p:nvSpPr>
        <p:spPr>
          <a:xfrm>
            <a:off x="166692" y="2181339"/>
            <a:ext cx="11142052" cy="18983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1" compatLnSpc="1">
            <a:sp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610" kern="0">
                <a:solidFill>
                  <a:srgbClr val="000000"/>
                </a:solidFill>
                <a:latin typeface="Lucida Handwriting" pitchFamily="66"/>
              </a:rPr>
              <a:t>Petit q</a:t>
            </a:r>
            <a:r>
              <a:rPr lang="fr-FR" sz="11610">
                <a:solidFill>
                  <a:srgbClr val="000000"/>
                </a:solidFill>
                <a:latin typeface="Lucida Handwriting" pitchFamily="66"/>
              </a:rPr>
              <a:t>uiz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3F0A17CE-DE74-4B62-80EF-CAB53D9126CB}"/>
              </a:ext>
            </a:extLst>
          </p:cNvPr>
          <p:cNvSpPr/>
          <p:nvPr/>
        </p:nvSpPr>
        <p:spPr>
          <a:xfrm>
            <a:off x="1301029" y="2252238"/>
            <a:ext cx="4649456" cy="101508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B58F31B-604B-4A65-B12A-CC62BB4DF95F}"/>
              </a:ext>
            </a:extLst>
          </p:cNvPr>
          <p:cNvSpPr/>
          <p:nvPr/>
        </p:nvSpPr>
        <p:spPr>
          <a:xfrm>
            <a:off x="7187811" y="2252238"/>
            <a:ext cx="4649456" cy="101508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61E441C-9FDA-4339-955C-331861C493D1}"/>
              </a:ext>
            </a:extLst>
          </p:cNvPr>
          <p:cNvSpPr/>
          <p:nvPr/>
        </p:nvSpPr>
        <p:spPr>
          <a:xfrm>
            <a:off x="1401167" y="4639493"/>
            <a:ext cx="4649456" cy="101508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F3937D3-5A93-4845-B328-51D8552DE0A6}"/>
              </a:ext>
            </a:extLst>
          </p:cNvPr>
          <p:cNvSpPr/>
          <p:nvPr/>
        </p:nvSpPr>
        <p:spPr>
          <a:xfrm>
            <a:off x="7187811" y="4677015"/>
            <a:ext cx="4649456" cy="101508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9812E68-8298-470C-BCCC-4EC91714C506}"/>
              </a:ext>
            </a:extLst>
          </p:cNvPr>
          <p:cNvSpPr txBox="1"/>
          <p:nvPr/>
        </p:nvSpPr>
        <p:spPr>
          <a:xfrm>
            <a:off x="865842" y="708648"/>
            <a:ext cx="11091524" cy="13027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1" compatLnSpc="1">
            <a:sp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870">
                <a:solidFill>
                  <a:srgbClr val="000000"/>
                </a:solidFill>
                <a:latin typeface="Lucida Handwriting" pitchFamily="66"/>
              </a:rPr>
              <a:t>Comment s’appelle les 3 bâtons en l’air sur le rotor de la nacelle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66F4200-A193-49E0-93A0-08B908AB74C0}"/>
              </a:ext>
            </a:extLst>
          </p:cNvPr>
          <p:cNvSpPr txBox="1"/>
          <p:nvPr/>
        </p:nvSpPr>
        <p:spPr>
          <a:xfrm>
            <a:off x="2831568" y="2521365"/>
            <a:ext cx="2627950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Les pales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AE9B26-E7CF-4A76-B0DC-5635A7D99B2A}"/>
              </a:ext>
            </a:extLst>
          </p:cNvPr>
          <p:cNvSpPr txBox="1"/>
          <p:nvPr/>
        </p:nvSpPr>
        <p:spPr>
          <a:xfrm>
            <a:off x="8900301" y="2519342"/>
            <a:ext cx="2806317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Les mâts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C2C093D-8667-4BC5-935A-2559A557CD86}"/>
              </a:ext>
            </a:extLst>
          </p:cNvPr>
          <p:cNvSpPr txBox="1"/>
          <p:nvPr/>
        </p:nvSpPr>
        <p:spPr>
          <a:xfrm>
            <a:off x="2998832" y="5051279"/>
            <a:ext cx="3412771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Aucune idée</a:t>
            </a:r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129637BE-7751-41E4-B09D-68FABEC8C1EB}"/>
              </a:ext>
            </a:extLst>
          </p:cNvPr>
          <p:cNvSpPr txBox="1"/>
          <p:nvPr/>
        </p:nvSpPr>
        <p:spPr>
          <a:xfrm>
            <a:off x="8740248" y="4955665"/>
            <a:ext cx="2657686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Les bâtons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71217F5-6139-402D-B932-AA3C58364895}"/>
              </a:ext>
            </a:extLst>
          </p:cNvPr>
          <p:cNvSpPr txBox="1"/>
          <p:nvPr/>
        </p:nvSpPr>
        <p:spPr>
          <a:xfrm>
            <a:off x="142906" y="190255"/>
            <a:ext cx="11494386" cy="13027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1" compatLnSpc="1">
            <a:sp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870">
                <a:solidFill>
                  <a:srgbClr val="000000"/>
                </a:solidFill>
                <a:latin typeface="Lucida Handwriting" pitchFamily="66"/>
              </a:rPr>
              <a:t>Le générateur produit de l’énergie mécanique en énergie ...?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FA51900D-79B3-4061-8ABA-0B676BE5EB0A}"/>
              </a:ext>
            </a:extLst>
          </p:cNvPr>
          <p:cNvSpPr/>
          <p:nvPr/>
        </p:nvSpPr>
        <p:spPr>
          <a:xfrm>
            <a:off x="1171496" y="2357307"/>
            <a:ext cx="4352173" cy="9832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Ellipse 4">
            <a:extLst>
              <a:ext uri="{FF2B5EF4-FFF2-40B4-BE49-F238E27FC236}">
                <a16:creationId xmlns:a16="http://schemas.microsoft.com/office/drawing/2014/main" id="{C0065FAD-1729-45B0-A258-9ADE091CB17C}"/>
              </a:ext>
            </a:extLst>
          </p:cNvPr>
          <p:cNvSpPr/>
          <p:nvPr/>
        </p:nvSpPr>
        <p:spPr>
          <a:xfrm>
            <a:off x="6844910" y="2352507"/>
            <a:ext cx="4352173" cy="9832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7638BB49-922C-4C26-BBEB-A30976B5114E}"/>
              </a:ext>
            </a:extLst>
          </p:cNvPr>
          <p:cNvSpPr txBox="1"/>
          <p:nvPr/>
        </p:nvSpPr>
        <p:spPr>
          <a:xfrm>
            <a:off x="8005645" y="2620783"/>
            <a:ext cx="2794429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Aucune idée</a:t>
            </a:r>
          </a:p>
        </p:txBody>
      </p:sp>
      <p:sp>
        <p:nvSpPr>
          <p:cNvPr id="6" name="Ellipse 6">
            <a:extLst>
              <a:ext uri="{FF2B5EF4-FFF2-40B4-BE49-F238E27FC236}">
                <a16:creationId xmlns:a16="http://schemas.microsoft.com/office/drawing/2014/main" id="{D90ADD57-CDD5-4948-B07B-AC7B760BD134}"/>
              </a:ext>
            </a:extLst>
          </p:cNvPr>
          <p:cNvSpPr/>
          <p:nvPr/>
        </p:nvSpPr>
        <p:spPr>
          <a:xfrm>
            <a:off x="1171496" y="4641870"/>
            <a:ext cx="4352173" cy="9832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162D3A12-D00F-45DF-9ABF-1CE9633F4136}"/>
              </a:ext>
            </a:extLst>
          </p:cNvPr>
          <p:cNvSpPr txBox="1"/>
          <p:nvPr/>
        </p:nvSpPr>
        <p:spPr>
          <a:xfrm>
            <a:off x="2492736" y="4910135"/>
            <a:ext cx="2925233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Du vent</a:t>
            </a:r>
          </a:p>
        </p:txBody>
      </p:sp>
      <p:sp>
        <p:nvSpPr>
          <p:cNvPr id="8" name="Ellipse 8">
            <a:extLst>
              <a:ext uri="{FF2B5EF4-FFF2-40B4-BE49-F238E27FC236}">
                <a16:creationId xmlns:a16="http://schemas.microsoft.com/office/drawing/2014/main" id="{99C73205-7ECD-4BE2-8CC8-8ECBD68FBAC5}"/>
              </a:ext>
            </a:extLst>
          </p:cNvPr>
          <p:cNvSpPr/>
          <p:nvPr/>
        </p:nvSpPr>
        <p:spPr>
          <a:xfrm>
            <a:off x="6844910" y="4641870"/>
            <a:ext cx="4352173" cy="9832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ZoneTexte 9">
            <a:extLst>
              <a:ext uri="{FF2B5EF4-FFF2-40B4-BE49-F238E27FC236}">
                <a16:creationId xmlns:a16="http://schemas.microsoft.com/office/drawing/2014/main" id="{AE400027-CCD2-4358-8D11-BFE64374DD27}"/>
              </a:ext>
            </a:extLst>
          </p:cNvPr>
          <p:cNvSpPr txBox="1"/>
          <p:nvPr/>
        </p:nvSpPr>
        <p:spPr>
          <a:xfrm>
            <a:off x="8160223" y="4910135"/>
            <a:ext cx="2485258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mécanique</a:t>
            </a:r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25E1A8FC-2EC2-4CF3-B9A6-51D30DD72F49}"/>
              </a:ext>
            </a:extLst>
          </p:cNvPr>
          <p:cNvSpPr txBox="1"/>
          <p:nvPr/>
        </p:nvSpPr>
        <p:spPr>
          <a:xfrm>
            <a:off x="2492737" y="2625583"/>
            <a:ext cx="2051696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électrique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06196E03-7BD3-4758-B67B-321CEE2CCBFD}"/>
              </a:ext>
            </a:extLst>
          </p:cNvPr>
          <p:cNvSpPr/>
          <p:nvPr/>
        </p:nvSpPr>
        <p:spPr>
          <a:xfrm>
            <a:off x="365874" y="2729028"/>
            <a:ext cx="3166027" cy="69996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8A5551C-3F86-4C2C-9F71-CD183CE5373A}"/>
              </a:ext>
            </a:extLst>
          </p:cNvPr>
          <p:cNvSpPr/>
          <p:nvPr/>
        </p:nvSpPr>
        <p:spPr>
          <a:xfrm>
            <a:off x="7345997" y="2729028"/>
            <a:ext cx="3166027" cy="69996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B6294F9-4969-4D9F-8AAB-8E9DC52B492C}"/>
              </a:ext>
            </a:extLst>
          </p:cNvPr>
          <p:cNvSpPr/>
          <p:nvPr/>
        </p:nvSpPr>
        <p:spPr>
          <a:xfrm>
            <a:off x="3942138" y="3763435"/>
            <a:ext cx="3166027" cy="69996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110588" tIns="55294" rIns="110588" bIns="55294" anchor="ctr" anchorCtr="1" compatLnSpc="1">
            <a:no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17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F61E9A18-F18D-4F22-83E8-6AB5ABB5CE2D}"/>
              </a:ext>
            </a:extLst>
          </p:cNvPr>
          <p:cNvSpPr txBox="1"/>
          <p:nvPr/>
        </p:nvSpPr>
        <p:spPr>
          <a:xfrm>
            <a:off x="513088" y="1264807"/>
            <a:ext cx="11165829" cy="7072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1" compatLnSpc="1">
            <a:spAutoFit/>
          </a:bodyPr>
          <a:lstStyle/>
          <a:p>
            <a:pPr algn="ctr"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870">
                <a:solidFill>
                  <a:srgbClr val="000000"/>
                </a:solidFill>
                <a:latin typeface="Lucida Handwriting" pitchFamily="66"/>
              </a:rPr>
              <a:t>Est-ce que l’éolienne est renouvelable ? </a:t>
            </a:r>
          </a:p>
        </p:txBody>
      </p:sp>
      <p:sp>
        <p:nvSpPr>
          <p:cNvPr id="6" name="ZoneTexte 8">
            <a:extLst>
              <a:ext uri="{FF2B5EF4-FFF2-40B4-BE49-F238E27FC236}">
                <a16:creationId xmlns:a16="http://schemas.microsoft.com/office/drawing/2014/main" id="{CB64B17A-35E1-4DA6-AAC4-D078497C9064}"/>
              </a:ext>
            </a:extLst>
          </p:cNvPr>
          <p:cNvSpPr txBox="1"/>
          <p:nvPr/>
        </p:nvSpPr>
        <p:spPr>
          <a:xfrm>
            <a:off x="1679970" y="2855673"/>
            <a:ext cx="1819351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Oui</a:t>
            </a:r>
          </a:p>
        </p:txBody>
      </p:sp>
      <p:sp>
        <p:nvSpPr>
          <p:cNvPr id="7" name="ZoneTexte 10">
            <a:extLst>
              <a:ext uri="{FF2B5EF4-FFF2-40B4-BE49-F238E27FC236}">
                <a16:creationId xmlns:a16="http://schemas.microsoft.com/office/drawing/2014/main" id="{558E28F3-EDCD-4727-9F09-AB6B8719C82E}"/>
              </a:ext>
            </a:extLst>
          </p:cNvPr>
          <p:cNvSpPr txBox="1"/>
          <p:nvPr/>
        </p:nvSpPr>
        <p:spPr>
          <a:xfrm>
            <a:off x="8490529" y="2851614"/>
            <a:ext cx="1899616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Non</a:t>
            </a:r>
          </a:p>
        </p:txBody>
      </p:sp>
      <p:sp>
        <p:nvSpPr>
          <p:cNvPr id="8" name="ZoneTexte 11">
            <a:extLst>
              <a:ext uri="{FF2B5EF4-FFF2-40B4-BE49-F238E27FC236}">
                <a16:creationId xmlns:a16="http://schemas.microsoft.com/office/drawing/2014/main" id="{7EC55705-9612-46F5-86CF-235E11FDF4C0}"/>
              </a:ext>
            </a:extLst>
          </p:cNvPr>
          <p:cNvSpPr txBox="1"/>
          <p:nvPr/>
        </p:nvSpPr>
        <p:spPr>
          <a:xfrm>
            <a:off x="4628857" y="3886000"/>
            <a:ext cx="2042308" cy="446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10588" tIns="55294" rIns="110588" bIns="55294" anchor="t" anchorCtr="0" compatLnSpc="1">
            <a:spAutoFit/>
          </a:bodyPr>
          <a:lstStyle/>
          <a:p>
            <a:pPr defTabSz="11058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177">
                <a:solidFill>
                  <a:srgbClr val="000000"/>
                </a:solidFill>
                <a:latin typeface="Calibri"/>
              </a:rPr>
              <a:t>Aucune idée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127</TotalTime>
  <Words>252</Words>
  <Application>Microsoft Office PowerPoint</Application>
  <PresentationFormat>Grand écran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Lucida Handwriting</vt:lpstr>
      <vt:lpstr>Trebuchet MS</vt:lpstr>
      <vt:lpstr>Tw Cen MT</vt:lpstr>
      <vt:lpstr>Circuit</vt:lpstr>
      <vt:lpstr>LES EOLIENNES</vt:lpstr>
      <vt:lpstr>La constitution d’une éolienne</vt:lpstr>
      <vt:lpstr>La fonction d’une éolienne </vt:lpstr>
      <vt:lpstr>Comment fonctionne une éolienne ?</vt:lpstr>
      <vt:lpstr>Est-ce renouvelable?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EOLIENNE</dc:title>
  <dc:creator>GIRAUD Mathis</dc:creator>
  <cp:lastModifiedBy>DANZE Lény</cp:lastModifiedBy>
  <cp:revision>14</cp:revision>
  <dcterms:created xsi:type="dcterms:W3CDTF">2021-09-20T13:57:32Z</dcterms:created>
  <dcterms:modified xsi:type="dcterms:W3CDTF">2021-11-29T15:20:50Z</dcterms:modified>
</cp:coreProperties>
</file>